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5">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07" d="100"/>
          <a:sy n="107" d="100"/>
        </p:scale>
        <p:origin x="714"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ECDEBA-9563-5FF3-6873-0ED8175C059C}"/>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SG"/>
          </a:p>
        </p:txBody>
      </p:sp>
      <p:sp>
        <p:nvSpPr>
          <p:cNvPr id="3" name="Subtitle 2">
            <a:extLst>
              <a:ext uri="{FF2B5EF4-FFF2-40B4-BE49-F238E27FC236}">
                <a16:creationId xmlns:a16="http://schemas.microsoft.com/office/drawing/2014/main" id="{6D95236E-DC96-FD4F-A452-1D37C287407C}"/>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SG"/>
          </a:p>
        </p:txBody>
      </p:sp>
      <p:sp>
        <p:nvSpPr>
          <p:cNvPr id="4" name="Date Placeholder 3">
            <a:extLst>
              <a:ext uri="{FF2B5EF4-FFF2-40B4-BE49-F238E27FC236}">
                <a16:creationId xmlns:a16="http://schemas.microsoft.com/office/drawing/2014/main" id="{64F3D9D5-7654-B632-4296-6D243E39ABB2}"/>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5154626A-F59E-EEFB-D1E2-1D8082729C0E}"/>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12FB1518-CCBB-587A-5D20-12B0D3A242FE}"/>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5590758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044206-791D-47C3-ED77-A14212C8C3A5}"/>
              </a:ext>
            </a:extLst>
          </p:cNvPr>
          <p:cNvSpPr>
            <a:spLocks noGrp="1"/>
          </p:cNvSpPr>
          <p:nvPr>
            <p:ph type="title"/>
          </p:nvPr>
        </p:nvSpPr>
        <p:spPr/>
        <p:txBody>
          <a:bodyPr/>
          <a:lstStyle/>
          <a:p>
            <a:r>
              <a:rPr lang="en-US"/>
              <a:t>Click to edit Master title style</a:t>
            </a:r>
            <a:endParaRPr lang="en-SG"/>
          </a:p>
        </p:txBody>
      </p:sp>
      <p:sp>
        <p:nvSpPr>
          <p:cNvPr id="3" name="Vertical Text Placeholder 2">
            <a:extLst>
              <a:ext uri="{FF2B5EF4-FFF2-40B4-BE49-F238E27FC236}">
                <a16:creationId xmlns:a16="http://schemas.microsoft.com/office/drawing/2014/main" id="{9AD4F422-01CA-9050-C5C1-BFF481F99C30}"/>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2242A0FF-FDE2-D87C-F40C-2BAA26A22063}"/>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97369E5B-A598-EC7C-C979-A78373A919A1}"/>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81D5A01D-28ED-C72C-927D-894AD4E15902}"/>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9370522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E421A513-6391-7E5A-79E1-B7980A84D6B2}"/>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SG"/>
          </a:p>
        </p:txBody>
      </p:sp>
      <p:sp>
        <p:nvSpPr>
          <p:cNvPr id="3" name="Vertical Text Placeholder 2">
            <a:extLst>
              <a:ext uri="{FF2B5EF4-FFF2-40B4-BE49-F238E27FC236}">
                <a16:creationId xmlns:a16="http://schemas.microsoft.com/office/drawing/2014/main" id="{7F90D152-9BCB-3392-ACAD-554A4AF55459}"/>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A990F0D0-15CE-22C6-0209-AE9264CA070C}"/>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B6C5EC42-5AF8-7D81-C7CB-049E9AF16723}"/>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5BA048A4-BF03-B02C-DA41-3FFEECB1AF9E}"/>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75686818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6CC944-4C4E-34F6-005D-FC2F159E6C73}"/>
              </a:ext>
            </a:extLst>
          </p:cNvPr>
          <p:cNvSpPr>
            <a:spLocks noGrp="1"/>
          </p:cNvSpPr>
          <p:nvPr>
            <p:ph type="title"/>
          </p:nvPr>
        </p:nvSpPr>
        <p:spPr/>
        <p:txBody>
          <a:bodyPr/>
          <a:lstStyle/>
          <a:p>
            <a:r>
              <a:rPr lang="en-US"/>
              <a:t>Click to edit Master title style</a:t>
            </a:r>
            <a:endParaRPr lang="en-SG"/>
          </a:p>
        </p:txBody>
      </p:sp>
      <p:sp>
        <p:nvSpPr>
          <p:cNvPr id="3" name="Content Placeholder 2">
            <a:extLst>
              <a:ext uri="{FF2B5EF4-FFF2-40B4-BE49-F238E27FC236}">
                <a16:creationId xmlns:a16="http://schemas.microsoft.com/office/drawing/2014/main" id="{58514060-31EF-9263-1486-E9C418609752}"/>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1DC9F27C-6F0C-AAC1-484C-0275958BAB02}"/>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A8F52612-509B-D79D-B807-7B49885878A2}"/>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19CBE588-4E67-36A9-B77B-640D1C83EA26}"/>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7101333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2C8833-3D8E-E066-E6F9-29D4582F57A2}"/>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SG"/>
          </a:p>
        </p:txBody>
      </p:sp>
      <p:sp>
        <p:nvSpPr>
          <p:cNvPr id="3" name="Text Placeholder 2">
            <a:extLst>
              <a:ext uri="{FF2B5EF4-FFF2-40B4-BE49-F238E27FC236}">
                <a16:creationId xmlns:a16="http://schemas.microsoft.com/office/drawing/2014/main" id="{7D2109E5-FD06-711D-EA20-FE7700E76C0B}"/>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1A7C082-F389-7230-9551-11367ADF6BDA}"/>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8521F655-BCF6-4EF5-C40A-79270D51E854}"/>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E01186CA-C498-CA01-FAD0-757A6920CF77}"/>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3645448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2CFD01-30B2-E4E9-C85A-2A6EFCAB9C88}"/>
              </a:ext>
            </a:extLst>
          </p:cNvPr>
          <p:cNvSpPr>
            <a:spLocks noGrp="1"/>
          </p:cNvSpPr>
          <p:nvPr>
            <p:ph type="title"/>
          </p:nvPr>
        </p:nvSpPr>
        <p:spPr/>
        <p:txBody>
          <a:bodyPr/>
          <a:lstStyle/>
          <a:p>
            <a:r>
              <a:rPr lang="en-US"/>
              <a:t>Click to edit Master title style</a:t>
            </a:r>
            <a:endParaRPr lang="en-SG"/>
          </a:p>
        </p:txBody>
      </p:sp>
      <p:sp>
        <p:nvSpPr>
          <p:cNvPr id="3" name="Content Placeholder 2">
            <a:extLst>
              <a:ext uri="{FF2B5EF4-FFF2-40B4-BE49-F238E27FC236}">
                <a16:creationId xmlns:a16="http://schemas.microsoft.com/office/drawing/2014/main" id="{6FD21CA0-730A-2628-31C7-736DB723E6D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Content Placeholder 3">
            <a:extLst>
              <a:ext uri="{FF2B5EF4-FFF2-40B4-BE49-F238E27FC236}">
                <a16:creationId xmlns:a16="http://schemas.microsoft.com/office/drawing/2014/main" id="{812455B2-1DB9-6FA6-C07C-5D907F08983C}"/>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5" name="Date Placeholder 4">
            <a:extLst>
              <a:ext uri="{FF2B5EF4-FFF2-40B4-BE49-F238E27FC236}">
                <a16:creationId xmlns:a16="http://schemas.microsoft.com/office/drawing/2014/main" id="{957598E5-DD91-E6F1-DC09-E1502C32C31D}"/>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6" name="Footer Placeholder 5">
            <a:extLst>
              <a:ext uri="{FF2B5EF4-FFF2-40B4-BE49-F238E27FC236}">
                <a16:creationId xmlns:a16="http://schemas.microsoft.com/office/drawing/2014/main" id="{3707873D-7ED3-5613-7CD5-F517101E52CD}"/>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25DBCD8B-AF29-4AEA-FC6D-7FEAA5A8D79F}"/>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948298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C9125D-C19B-A4E5-18FD-F64A531EE2FA}"/>
              </a:ext>
            </a:extLst>
          </p:cNvPr>
          <p:cNvSpPr>
            <a:spLocks noGrp="1"/>
          </p:cNvSpPr>
          <p:nvPr>
            <p:ph type="title"/>
          </p:nvPr>
        </p:nvSpPr>
        <p:spPr>
          <a:xfrm>
            <a:off x="839788" y="365125"/>
            <a:ext cx="10515600" cy="1325563"/>
          </a:xfrm>
        </p:spPr>
        <p:txBody>
          <a:bodyPr/>
          <a:lstStyle/>
          <a:p>
            <a:r>
              <a:rPr lang="en-US"/>
              <a:t>Click to edit Master title style</a:t>
            </a:r>
            <a:endParaRPr lang="en-SG"/>
          </a:p>
        </p:txBody>
      </p:sp>
      <p:sp>
        <p:nvSpPr>
          <p:cNvPr id="3" name="Text Placeholder 2">
            <a:extLst>
              <a:ext uri="{FF2B5EF4-FFF2-40B4-BE49-F238E27FC236}">
                <a16:creationId xmlns:a16="http://schemas.microsoft.com/office/drawing/2014/main" id="{70BB5908-1C37-C529-C533-90EE30C38E9F}"/>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D7213E6C-63B7-CE3F-B68D-A56BC6DA1381}"/>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5" name="Text Placeholder 4">
            <a:extLst>
              <a:ext uri="{FF2B5EF4-FFF2-40B4-BE49-F238E27FC236}">
                <a16:creationId xmlns:a16="http://schemas.microsoft.com/office/drawing/2014/main" id="{4DEC826D-EB4A-8BCD-614C-1DF5F7CA535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9A987E7E-9BFF-5CF7-A351-728CA741234D}"/>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7" name="Date Placeholder 6">
            <a:extLst>
              <a:ext uri="{FF2B5EF4-FFF2-40B4-BE49-F238E27FC236}">
                <a16:creationId xmlns:a16="http://schemas.microsoft.com/office/drawing/2014/main" id="{0B645CD8-D790-9CCE-02FB-0C8A5EDDE21D}"/>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8" name="Footer Placeholder 7">
            <a:extLst>
              <a:ext uri="{FF2B5EF4-FFF2-40B4-BE49-F238E27FC236}">
                <a16:creationId xmlns:a16="http://schemas.microsoft.com/office/drawing/2014/main" id="{0D95B4BD-4613-81F8-4553-7ECB8EBDB51B}"/>
              </a:ext>
            </a:extLst>
          </p:cNvPr>
          <p:cNvSpPr>
            <a:spLocks noGrp="1"/>
          </p:cNvSpPr>
          <p:nvPr>
            <p:ph type="ftr" sz="quarter" idx="11"/>
          </p:nvPr>
        </p:nvSpPr>
        <p:spPr/>
        <p:txBody>
          <a:bodyPr/>
          <a:lstStyle/>
          <a:p>
            <a:endParaRPr lang="en-SG"/>
          </a:p>
        </p:txBody>
      </p:sp>
      <p:sp>
        <p:nvSpPr>
          <p:cNvPr id="9" name="Slide Number Placeholder 8">
            <a:extLst>
              <a:ext uri="{FF2B5EF4-FFF2-40B4-BE49-F238E27FC236}">
                <a16:creationId xmlns:a16="http://schemas.microsoft.com/office/drawing/2014/main" id="{BB06844E-BCF8-8784-D4F7-52AE8A41FCF3}"/>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55614513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23E359B-5CF2-7E65-E075-637A902E2B2C}"/>
              </a:ext>
            </a:extLst>
          </p:cNvPr>
          <p:cNvSpPr>
            <a:spLocks noGrp="1"/>
          </p:cNvSpPr>
          <p:nvPr>
            <p:ph type="title"/>
          </p:nvPr>
        </p:nvSpPr>
        <p:spPr/>
        <p:txBody>
          <a:bodyPr/>
          <a:lstStyle/>
          <a:p>
            <a:r>
              <a:rPr lang="en-US"/>
              <a:t>Click to edit Master title style</a:t>
            </a:r>
            <a:endParaRPr lang="en-SG"/>
          </a:p>
        </p:txBody>
      </p:sp>
      <p:sp>
        <p:nvSpPr>
          <p:cNvPr id="3" name="Date Placeholder 2">
            <a:extLst>
              <a:ext uri="{FF2B5EF4-FFF2-40B4-BE49-F238E27FC236}">
                <a16:creationId xmlns:a16="http://schemas.microsoft.com/office/drawing/2014/main" id="{EEBBAFA2-DA12-229C-C8AF-C0D27A69B75A}"/>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4" name="Footer Placeholder 3">
            <a:extLst>
              <a:ext uri="{FF2B5EF4-FFF2-40B4-BE49-F238E27FC236}">
                <a16:creationId xmlns:a16="http://schemas.microsoft.com/office/drawing/2014/main" id="{492B996B-C315-E7E7-1BBC-3CBEC8F5B677}"/>
              </a:ext>
            </a:extLst>
          </p:cNvPr>
          <p:cNvSpPr>
            <a:spLocks noGrp="1"/>
          </p:cNvSpPr>
          <p:nvPr>
            <p:ph type="ftr" sz="quarter" idx="11"/>
          </p:nvPr>
        </p:nvSpPr>
        <p:spPr/>
        <p:txBody>
          <a:bodyPr/>
          <a:lstStyle/>
          <a:p>
            <a:endParaRPr lang="en-SG"/>
          </a:p>
        </p:txBody>
      </p:sp>
      <p:sp>
        <p:nvSpPr>
          <p:cNvPr id="5" name="Slide Number Placeholder 4">
            <a:extLst>
              <a:ext uri="{FF2B5EF4-FFF2-40B4-BE49-F238E27FC236}">
                <a16:creationId xmlns:a16="http://schemas.microsoft.com/office/drawing/2014/main" id="{D76CDD9A-1CAE-D6BD-86E0-7E257A0AE633}"/>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395207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073C961-F829-FB50-32CE-1E8A7D11137E}"/>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3" name="Footer Placeholder 2">
            <a:extLst>
              <a:ext uri="{FF2B5EF4-FFF2-40B4-BE49-F238E27FC236}">
                <a16:creationId xmlns:a16="http://schemas.microsoft.com/office/drawing/2014/main" id="{A9EA76B1-2A43-05BF-149E-C8EB16E0F386}"/>
              </a:ext>
            </a:extLst>
          </p:cNvPr>
          <p:cNvSpPr>
            <a:spLocks noGrp="1"/>
          </p:cNvSpPr>
          <p:nvPr>
            <p:ph type="ftr" sz="quarter" idx="11"/>
          </p:nvPr>
        </p:nvSpPr>
        <p:spPr/>
        <p:txBody>
          <a:bodyPr/>
          <a:lstStyle/>
          <a:p>
            <a:endParaRPr lang="en-SG"/>
          </a:p>
        </p:txBody>
      </p:sp>
      <p:sp>
        <p:nvSpPr>
          <p:cNvPr id="4" name="Slide Number Placeholder 3">
            <a:extLst>
              <a:ext uri="{FF2B5EF4-FFF2-40B4-BE49-F238E27FC236}">
                <a16:creationId xmlns:a16="http://schemas.microsoft.com/office/drawing/2014/main" id="{FC567CD2-6E9A-1405-465B-20D6861E1B87}"/>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9128060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CBA408F-9B95-E61C-94A1-E1BC2345EAA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SG"/>
          </a:p>
        </p:txBody>
      </p:sp>
      <p:sp>
        <p:nvSpPr>
          <p:cNvPr id="3" name="Content Placeholder 2">
            <a:extLst>
              <a:ext uri="{FF2B5EF4-FFF2-40B4-BE49-F238E27FC236}">
                <a16:creationId xmlns:a16="http://schemas.microsoft.com/office/drawing/2014/main" id="{4F19F2F4-1567-D64B-7862-BD0DEB2ECEF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Text Placeholder 3">
            <a:extLst>
              <a:ext uri="{FF2B5EF4-FFF2-40B4-BE49-F238E27FC236}">
                <a16:creationId xmlns:a16="http://schemas.microsoft.com/office/drawing/2014/main" id="{CF12884E-855A-D64E-4AB8-0DC1EDD836E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EDE06C6E-80EB-A79B-E2CE-99D36C9153A6}"/>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6" name="Footer Placeholder 5">
            <a:extLst>
              <a:ext uri="{FF2B5EF4-FFF2-40B4-BE49-F238E27FC236}">
                <a16:creationId xmlns:a16="http://schemas.microsoft.com/office/drawing/2014/main" id="{FFE42752-F6AE-0533-80B1-C8B1DC71728B}"/>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C1BD42C4-4475-93BC-D3B7-AA834D531CFB}"/>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2273324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123C201-BD48-AC57-15BA-089DFFA84AC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SG"/>
          </a:p>
        </p:txBody>
      </p:sp>
      <p:sp>
        <p:nvSpPr>
          <p:cNvPr id="3" name="Picture Placeholder 2">
            <a:extLst>
              <a:ext uri="{FF2B5EF4-FFF2-40B4-BE49-F238E27FC236}">
                <a16:creationId xmlns:a16="http://schemas.microsoft.com/office/drawing/2014/main" id="{75AAF23C-130B-3C4B-7C24-ECCE0F9F6704}"/>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SG"/>
          </a:p>
        </p:txBody>
      </p:sp>
      <p:sp>
        <p:nvSpPr>
          <p:cNvPr id="4" name="Text Placeholder 3">
            <a:extLst>
              <a:ext uri="{FF2B5EF4-FFF2-40B4-BE49-F238E27FC236}">
                <a16:creationId xmlns:a16="http://schemas.microsoft.com/office/drawing/2014/main" id="{E1C5B2AD-3C6E-4F51-0EDB-39880422DBE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8CCE45D4-AF08-CD59-2309-6BD31364F9A9}"/>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6" name="Footer Placeholder 5">
            <a:extLst>
              <a:ext uri="{FF2B5EF4-FFF2-40B4-BE49-F238E27FC236}">
                <a16:creationId xmlns:a16="http://schemas.microsoft.com/office/drawing/2014/main" id="{6D988F91-8E09-C4A5-5CFF-5F75EA155ABB}"/>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84BEE16D-BC24-28EC-FF77-98312EEEEE78}"/>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4031690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9F3359A-9FC6-B71F-AB64-086641D9F9D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SG"/>
          </a:p>
        </p:txBody>
      </p:sp>
      <p:sp>
        <p:nvSpPr>
          <p:cNvPr id="3" name="Text Placeholder 2">
            <a:extLst>
              <a:ext uri="{FF2B5EF4-FFF2-40B4-BE49-F238E27FC236}">
                <a16:creationId xmlns:a16="http://schemas.microsoft.com/office/drawing/2014/main" id="{9CE4E9CC-C337-1A16-1559-E053D51E65A7}"/>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4B508C65-F151-621A-F84E-E3A183A4F616}"/>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DCC08B08-41CD-C1B2-F920-521802A7782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SG"/>
          </a:p>
        </p:txBody>
      </p:sp>
      <p:sp>
        <p:nvSpPr>
          <p:cNvPr id="6" name="Slide Number Placeholder 5">
            <a:extLst>
              <a:ext uri="{FF2B5EF4-FFF2-40B4-BE49-F238E27FC236}">
                <a16:creationId xmlns:a16="http://schemas.microsoft.com/office/drawing/2014/main" id="{9AD2CC1B-6651-6501-ACB0-92FDE974E5E5}"/>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37099BD-C37F-481C-9432-8537FEA1BAB7}" type="slidenum">
              <a:rPr lang="en-SG" smtClean="0"/>
              <a:t>‹#›</a:t>
            </a:fld>
            <a:endParaRPr lang="en-SG"/>
          </a:p>
        </p:txBody>
      </p:sp>
    </p:spTree>
    <p:extLst>
      <p:ext uri="{BB962C8B-B14F-4D97-AF65-F5344CB8AC3E}">
        <p14:creationId xmlns:p14="http://schemas.microsoft.com/office/powerpoint/2010/main" val="248687465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mailto:adrianr@humanresourcesonline.net" TargetMode="External"/><Relationship Id="rId2" Type="http://schemas.openxmlformats.org/officeDocument/2006/relationships/hyperlink" Target="https://awards.humanresourcesonline.net/employee-experience-awards-my/entry-submission/" TargetMode="External"/><Relationship Id="rId1" Type="http://schemas.openxmlformats.org/officeDocument/2006/relationships/slideLayout" Target="../slideLayouts/slideLayout2.xml"/><Relationship Id="rId4" Type="http://schemas.openxmlformats.org/officeDocument/2006/relationships/hyperlink" Target="mailto:sandrar@humanresourcesonline.net"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CF57271B-68DB-58A3-ACB0-5E15DD9EC072}"/>
              </a:ext>
            </a:extLst>
          </p:cNvPr>
          <p:cNvSpPr txBox="1"/>
          <p:nvPr/>
        </p:nvSpPr>
        <p:spPr>
          <a:xfrm>
            <a:off x="4756034" y="6068098"/>
            <a:ext cx="5293567" cy="338554"/>
          </a:xfrm>
          <a:prstGeom prst="rect">
            <a:avLst/>
          </a:prstGeom>
          <a:noFill/>
        </p:spPr>
        <p:txBody>
          <a:bodyPr wrap="square" rtlCol="0">
            <a:spAutoFit/>
          </a:bodyPr>
          <a:lstStyle/>
          <a:p>
            <a:r>
              <a:rPr lang="en-US" sz="1600" b="1" dirty="0">
                <a:solidFill>
                  <a:schemeClr val="bg1"/>
                </a:solidFill>
                <a:latin typeface="Arial" panose="020B0604020202020204" pitchFamily="34" charset="0"/>
                <a:ea typeface="DIN 2014 Bold" pitchFamily="34" charset="0"/>
                <a:cs typeface="Arial" panose="020B0604020202020204" pitchFamily="34" charset="0"/>
              </a:rPr>
              <a:t>ENTRY FORM (TALENT – INDIVIDUAL)</a:t>
            </a:r>
            <a:endParaRPr lang="en-SG" sz="1600" b="1" dirty="0">
              <a:solidFill>
                <a:schemeClr val="bg1"/>
              </a:solidFill>
              <a:latin typeface="Arial" panose="020B0604020202020204" pitchFamily="34" charset="0"/>
              <a:ea typeface="DIN 2014 Bold" pitchFamily="34" charset="0"/>
              <a:cs typeface="Arial" panose="020B0604020202020204" pitchFamily="34" charset="0"/>
            </a:endParaRPr>
          </a:p>
        </p:txBody>
      </p:sp>
    </p:spTree>
    <p:extLst>
      <p:ext uri="{BB962C8B-B14F-4D97-AF65-F5344CB8AC3E}">
        <p14:creationId xmlns:p14="http://schemas.microsoft.com/office/powerpoint/2010/main" val="281992190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33236"/>
            <a:ext cx="11823576" cy="4814298"/>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AU" sz="1000" b="1" u="sng" dirty="0">
                <a:effectLst/>
                <a:latin typeface="Arial" panose="020B0604020202020204" pitchFamily="34" charset="0"/>
                <a:ea typeface="Calibri" panose="020F0502020204030204" pitchFamily="34" charset="0"/>
                <a:cs typeface="Times New Roman" panose="02020603050405020304" pitchFamily="18" charset="0"/>
              </a:rPr>
              <a:t>Section 4: Future Initiatives</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provide an overview of how your nominee for the category is going to build on his / her success.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Calibri" panose="020F0502020204030204" pitchFamily="34" charset="0"/>
                <a:cs typeface="Times New Roman" panose="02020603050405020304" pitchFamily="18" charset="0"/>
              </a:rPr>
              <a:t>What objectives does your nominee plan to pursue next?</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Calibri" panose="020F0502020204030204" pitchFamily="34" charset="0"/>
                <a:cs typeface="Times New Roman" panose="02020603050405020304" pitchFamily="18" charset="0"/>
              </a:rPr>
              <a:t>Has your nominee’s performance affected the way your organisation approaches workplace transformation?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Calibri" panose="020F0502020204030204" pitchFamily="34" charset="0"/>
                <a:cs typeface="Times New Roman" panose="02020603050405020304" pitchFamily="18" charset="0"/>
              </a:rPr>
              <a:t>What has your nominee’s performance taught you about what else is achievable?</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Calibri" panose="020F0502020204030204" pitchFamily="34" charset="0"/>
                <a:cs typeface="Times New Roman" panose="02020603050405020304" pitchFamily="18" charset="0"/>
              </a:rPr>
              <a:t>How does your nominee remain as an inspirational leader to your organisation?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Calibri" panose="020F0502020204030204" pitchFamily="34" charset="0"/>
                <a:cs typeface="Times New Roman" panose="02020603050405020304" pitchFamily="18" charset="0"/>
              </a:rPr>
              <a:t>Please include some testimonials from peers / senior management / clients. Feel free to include graphs, charts that will strengthen your business case.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AU" sz="1000" b="1" i="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10248022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14764"/>
            <a:ext cx="11823576" cy="4832770"/>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08384626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14764"/>
            <a:ext cx="11823576" cy="4832770"/>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r>
              <a:rPr lang="en-US" sz="2000" b="1" kern="1200" dirty="0">
                <a:solidFill>
                  <a:schemeClr val="tx1"/>
                </a:solidFill>
                <a:latin typeface="Arial" panose="020B0604020202020204" pitchFamily="34" charset="0"/>
                <a:cs typeface="Arial" panose="020B0604020202020204" pitchFamily="34" charset="0"/>
              </a:rPr>
              <a:t>DECLARATION </a:t>
            </a:r>
          </a:p>
          <a:p>
            <a:r>
              <a:rPr lang="en-US" sz="2000" b="1" kern="1200" dirty="0">
                <a:solidFill>
                  <a:schemeClr val="tx1"/>
                </a:solidFill>
                <a:latin typeface="Arial" panose="020B0604020202020204" pitchFamily="34" charset="0"/>
                <a:cs typeface="Arial" panose="020B0604020202020204" pitchFamily="34" charset="0"/>
              </a:rPr>
              <a:t> </a:t>
            </a:r>
          </a:p>
          <a:p>
            <a:r>
              <a:rPr lang="en-US" sz="2000" b="1" kern="1200" dirty="0">
                <a:solidFill>
                  <a:schemeClr val="tx1"/>
                </a:solidFill>
                <a:latin typeface="Arial" panose="020B0604020202020204" pitchFamily="34" charset="0"/>
                <a:cs typeface="Arial" panose="020B0604020202020204" pitchFamily="34" charset="0"/>
                <a:sym typeface="Wingdings 2"/>
              </a:rPr>
              <a:t></a:t>
            </a:r>
            <a:r>
              <a:rPr lang="en-US" sz="2000" b="0" kern="1200" dirty="0">
                <a:solidFill>
                  <a:schemeClr val="tx1"/>
                </a:solidFill>
                <a:latin typeface="Arial" panose="020B0604020202020204" pitchFamily="34" charset="0"/>
                <a:cs typeface="Arial" panose="020B0604020202020204" pitchFamily="34" charset="0"/>
              </a:rPr>
              <a:t> </a:t>
            </a:r>
            <a:r>
              <a:rPr lang="en-US" sz="2000" b="0" i="0" kern="1200" dirty="0">
                <a:solidFill>
                  <a:schemeClr val="tx1"/>
                </a:solidFill>
                <a:latin typeface="Arial" panose="020B0604020202020204" pitchFamily="34" charset="0"/>
                <a:cs typeface="Arial" panose="020B0604020202020204" pitchFamily="34" charset="0"/>
              </a:rPr>
              <a:t>I agree to the terms and conditions and declare that this entry form is eligible for entry. I confirm all facts and figures contained within are accurate and true. I will be available should the judging panel wish to clarify any information within this entry form.</a:t>
            </a:r>
          </a:p>
          <a:p>
            <a:endParaRPr lang="en-AU" sz="2000" b="1" kern="1200" dirty="0">
              <a:solidFill>
                <a:schemeClr val="tx1"/>
              </a:solidFill>
              <a:latin typeface="Arial" panose="020B0604020202020204" pitchFamily="34" charset="0"/>
              <a:cs typeface="Arial" panose="020B0604020202020204" pitchFamily="34" charset="0"/>
            </a:endParaRPr>
          </a:p>
          <a:p>
            <a:pPr algn="ctr"/>
            <a:r>
              <a:rPr lang="en-AU" sz="2000" b="1" kern="1200" dirty="0">
                <a:solidFill>
                  <a:schemeClr val="tx1"/>
                </a:solidFill>
                <a:latin typeface="Arial" panose="020B0604020202020204" pitchFamily="34" charset="0"/>
                <a:cs typeface="Arial" panose="020B0604020202020204" pitchFamily="34" charset="0"/>
              </a:rPr>
              <a:t>-THE END- </a:t>
            </a:r>
            <a:endParaRPr lang="en-US" sz="2000" b="1" kern="1200" dirty="0">
              <a:solidFill>
                <a:schemeClr val="tx1"/>
              </a:solidFill>
              <a:latin typeface="Arial" panose="020B0604020202020204" pitchFamily="34" charset="0"/>
              <a:cs typeface="Arial" panose="020B0604020202020204" pitchFamily="34" charset="0"/>
            </a:endParaRPr>
          </a:p>
          <a:p>
            <a:pPr>
              <a:lnSpc>
                <a:spcPct val="115000"/>
              </a:lnSpc>
              <a:spcAft>
                <a:spcPts val="1000"/>
              </a:spcAft>
            </a:pP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99115783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Table 8">
            <a:extLst>
              <a:ext uri="{FF2B5EF4-FFF2-40B4-BE49-F238E27FC236}">
                <a16:creationId xmlns:a16="http://schemas.microsoft.com/office/drawing/2014/main" id="{902DE7B1-1DEF-488F-236F-62EEF6F28979}"/>
              </a:ext>
            </a:extLst>
          </p:cNvPr>
          <p:cNvGraphicFramePr>
            <a:graphicFrameLocks noGrp="1"/>
          </p:cNvGraphicFramePr>
          <p:nvPr>
            <p:extLst>
              <p:ext uri="{D42A27DB-BD31-4B8C-83A1-F6EECF244321}">
                <p14:modId xmlns:p14="http://schemas.microsoft.com/office/powerpoint/2010/main" val="1125123534"/>
              </p:ext>
            </p:extLst>
          </p:nvPr>
        </p:nvGraphicFramePr>
        <p:xfrm>
          <a:off x="2032000" y="3610001"/>
          <a:ext cx="8128000" cy="1967866"/>
        </p:xfrm>
        <a:graphic>
          <a:graphicData uri="http://schemas.openxmlformats.org/drawingml/2006/table">
            <a:tbl>
              <a:tblPr firstRow="1" bandRow="1">
                <a:tableStyleId>{5C22544A-7EE6-4342-B048-85BDC9FD1C3A}</a:tableStyleId>
              </a:tblPr>
              <a:tblGrid>
                <a:gridCol w="4064000">
                  <a:extLst>
                    <a:ext uri="{9D8B030D-6E8A-4147-A177-3AD203B41FA5}">
                      <a16:colId xmlns:a16="http://schemas.microsoft.com/office/drawing/2014/main" val="2365144665"/>
                    </a:ext>
                  </a:extLst>
                </a:gridCol>
                <a:gridCol w="4064000">
                  <a:extLst>
                    <a:ext uri="{9D8B030D-6E8A-4147-A177-3AD203B41FA5}">
                      <a16:colId xmlns:a16="http://schemas.microsoft.com/office/drawing/2014/main" val="168321977"/>
                    </a:ext>
                  </a:extLst>
                </a:gridCol>
              </a:tblGrid>
              <a:tr h="0">
                <a:tc>
                  <a:txBody>
                    <a:bodyPr/>
                    <a:lstStyle/>
                    <a:p>
                      <a:pPr>
                        <a:lnSpc>
                          <a:spcPct val="115000"/>
                        </a:lnSpc>
                        <a:spcBef>
                          <a:spcPts val="1200"/>
                        </a:spcBef>
                        <a:spcAft>
                          <a:spcPts val="1000"/>
                        </a:spcAft>
                      </a:pPr>
                      <a:r>
                        <a:rPr lang="en-US" sz="12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Entrant’s Name </a:t>
                      </a:r>
                      <a:br>
                        <a:rPr lang="en-US" sz="12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br>
                      <a:r>
                        <a:rPr lang="en-US" sz="1200" b="0" i="1" dirty="0">
                          <a:solidFill>
                            <a:srgbClr val="000000"/>
                          </a:solidFill>
                          <a:effectLst/>
                          <a:latin typeface="Arial" panose="020B0604020202020204" pitchFamily="34" charset="0"/>
                          <a:ea typeface="Calibri" panose="020F0502020204030204" pitchFamily="34" charset="0"/>
                          <a:cs typeface="Arial" panose="020B0604020202020204" pitchFamily="34" charset="0"/>
                        </a:rPr>
                        <a:t>(to be used for all marketing collaterals and on the trophy should the entrant win)</a:t>
                      </a:r>
                      <a:endParaRPr lang="en-SG" sz="1600" b="0" i="1"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Bef>
                          <a:spcPts val="1200"/>
                        </a:spcBef>
                        <a:spcAft>
                          <a:spcPts val="1000"/>
                        </a:spcAft>
                      </a:pPr>
                      <a:r>
                        <a:rPr lang="en-AU" sz="1200" dirty="0">
                          <a:solidFill>
                            <a:srgbClr val="7F7F7F"/>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e.g. XYZ</a:t>
                      </a: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424509326"/>
                  </a:ext>
                </a:extLst>
              </a:tr>
              <a:tr h="370840">
                <a:tc>
                  <a:txBody>
                    <a:bodyPr/>
                    <a:lstStyle/>
                    <a:p>
                      <a:pPr>
                        <a:lnSpc>
                          <a:spcPct val="115000"/>
                        </a:lnSpc>
                        <a:spcAft>
                          <a:spcPts val="1000"/>
                        </a:spcAft>
                      </a:pPr>
                      <a:r>
                        <a:rPr lang="en-US" sz="12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Entrant’s Company Name* </a:t>
                      </a:r>
                      <a:br>
                        <a:rPr lang="en-US" sz="12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br>
                      <a:r>
                        <a:rPr lang="en-US" sz="1200" b="0" i="1" dirty="0">
                          <a:solidFill>
                            <a:srgbClr val="000000"/>
                          </a:solidFill>
                          <a:effectLst/>
                          <a:latin typeface="Arial" panose="020B0604020202020204" pitchFamily="34" charset="0"/>
                          <a:ea typeface="Calibri" panose="020F0502020204030204" pitchFamily="34" charset="0"/>
                          <a:cs typeface="Arial" panose="020B0604020202020204" pitchFamily="34" charset="0"/>
                        </a:rPr>
                        <a:t>(to be used for all marketing collaterals and on the trophy should the entrant win)</a:t>
                      </a:r>
                      <a:endParaRPr lang="en-SG" sz="1600" b="0" i="1"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Aft>
                          <a:spcPts val="1000"/>
                        </a:spcAft>
                      </a:pPr>
                      <a:r>
                        <a:rPr lang="en-AU" sz="1200" dirty="0">
                          <a:solidFill>
                            <a:srgbClr val="7F7F7F"/>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 </a:t>
                      </a: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63961340"/>
                  </a:ext>
                </a:extLst>
              </a:tr>
              <a:tr h="370840">
                <a:tc>
                  <a:txBody>
                    <a:bodyPr/>
                    <a:lstStyle/>
                    <a:p>
                      <a:pPr>
                        <a:lnSpc>
                          <a:spcPct val="115000"/>
                        </a:lnSpc>
                        <a:spcAft>
                          <a:spcPts val="1000"/>
                        </a:spcAft>
                      </a:pPr>
                      <a:r>
                        <a:rPr lang="en-AU" sz="1200" b="1">
                          <a:solidFill>
                            <a:srgbClr val="000000"/>
                          </a:solidFill>
                          <a:effectLst/>
                          <a:latin typeface="Arial" panose="020B0604020202020204" pitchFamily="34" charset="0"/>
                          <a:ea typeface="Calibri" panose="020F0502020204030204" pitchFamily="34" charset="0"/>
                          <a:cs typeface="Arial" panose="020B0604020202020204" pitchFamily="34" charset="0"/>
                        </a:rPr>
                        <a:t>Country</a:t>
                      </a:r>
                      <a:endParaRPr lang="en-SG" sz="16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Aft>
                          <a:spcPts val="1000"/>
                        </a:spcAft>
                      </a:pPr>
                      <a:r>
                        <a:rPr lang="en-AU" sz="1200" dirty="0">
                          <a:solidFill>
                            <a:srgbClr val="808080"/>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Malaysia</a:t>
                      </a: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207605458"/>
                  </a:ext>
                </a:extLst>
              </a:tr>
              <a:tr h="370840">
                <a:tc>
                  <a:txBody>
                    <a:bodyPr/>
                    <a:lstStyle/>
                    <a:p>
                      <a:pPr>
                        <a:lnSpc>
                          <a:spcPct val="115000"/>
                        </a:lnSpc>
                        <a:spcAft>
                          <a:spcPts val="1000"/>
                        </a:spcAft>
                      </a:pPr>
                      <a:r>
                        <a:rPr lang="en-AU" sz="1200" b="1">
                          <a:solidFill>
                            <a:srgbClr val="000000"/>
                          </a:solidFill>
                          <a:effectLst/>
                          <a:latin typeface="Arial" panose="020B0604020202020204" pitchFamily="34" charset="0"/>
                          <a:ea typeface="Calibri" panose="020F0502020204030204" pitchFamily="34" charset="0"/>
                          <a:cs typeface="Arial" panose="020B0604020202020204" pitchFamily="34" charset="0"/>
                        </a:rPr>
                        <a:t>Category</a:t>
                      </a:r>
                      <a:endParaRPr lang="en-SG" sz="16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marR="0" lvl="0" indent="180340" algn="ctr" defTabSz="914400" rtl="0" eaLnBrk="1" fontAlgn="auto" latinLnBrk="0" hangingPunct="1">
                        <a:lnSpc>
                          <a:spcPct val="115000"/>
                        </a:lnSpc>
                        <a:spcBef>
                          <a:spcPts val="200"/>
                        </a:spcBef>
                        <a:spcAft>
                          <a:spcPts val="1000"/>
                        </a:spcAft>
                        <a:buClrTx/>
                        <a:buSzTx/>
                        <a:buFontTx/>
                        <a:buNone/>
                        <a:tabLst/>
                        <a:defRPr/>
                      </a:pPr>
                      <a:r>
                        <a:rPr lang="en-AU" sz="1200" dirty="0">
                          <a:solidFill>
                            <a:srgbClr val="7F7F7F"/>
                          </a:solidFill>
                          <a:effectLst/>
                          <a:latin typeface="Arial" panose="020B0604020202020204" pitchFamily="34" charset="0"/>
                          <a:ea typeface="Calibri" panose="020F0502020204030204" pitchFamily="34" charset="0"/>
                          <a:cs typeface="Arial" panose="020B0604020202020204" pitchFamily="34" charset="0"/>
                        </a:rPr>
                        <a:t>Most Inspiring Leader</a:t>
                      </a: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656980662"/>
                  </a:ext>
                </a:extLst>
              </a:tr>
            </a:tbl>
          </a:graphicData>
        </a:graphic>
      </p:graphicFrame>
      <p:sp>
        <p:nvSpPr>
          <p:cNvPr id="12" name="TextBox 11">
            <a:extLst>
              <a:ext uri="{FF2B5EF4-FFF2-40B4-BE49-F238E27FC236}">
                <a16:creationId xmlns:a16="http://schemas.microsoft.com/office/drawing/2014/main" id="{43A6A5AC-3B7A-293A-8008-516551DFD4AB}"/>
              </a:ext>
            </a:extLst>
          </p:cNvPr>
          <p:cNvSpPr txBox="1"/>
          <p:nvPr/>
        </p:nvSpPr>
        <p:spPr>
          <a:xfrm>
            <a:off x="806019" y="1555228"/>
            <a:ext cx="10579962" cy="1692771"/>
          </a:xfrm>
          <a:prstGeom prst="rect">
            <a:avLst/>
          </a:prstGeom>
          <a:noFill/>
        </p:spPr>
        <p:txBody>
          <a:bodyPr wrap="square">
            <a:spAutoFit/>
          </a:bodyPr>
          <a:lstStyle/>
          <a:p>
            <a:pPr algn="ctr"/>
            <a:r>
              <a:rPr lang="en-US" sz="3200" b="1" dirty="0">
                <a:solidFill>
                  <a:schemeClr val="accent2">
                    <a:lumMod val="75000"/>
                  </a:schemeClr>
                </a:solidFill>
                <a:latin typeface="Arial" panose="020B0604020202020204" pitchFamily="34" charset="0"/>
                <a:cs typeface="Arial" panose="020B0604020202020204" pitchFamily="34" charset="0"/>
              </a:rPr>
              <a:t>AWARD ENTRY FORM</a:t>
            </a:r>
          </a:p>
          <a:p>
            <a:pPr algn="ctr"/>
            <a:endParaRPr lang="en-US" dirty="0">
              <a:latin typeface="Arial" panose="020B0604020202020204" pitchFamily="34" charset="0"/>
              <a:cs typeface="Arial" panose="020B0604020202020204" pitchFamily="34" charset="0"/>
            </a:endParaRPr>
          </a:p>
          <a:p>
            <a:pPr algn="ctr"/>
            <a:r>
              <a:rPr lang="en-US" dirty="0">
                <a:latin typeface="Arial" panose="020B0604020202020204" pitchFamily="34" charset="0"/>
                <a:cs typeface="Arial" panose="020B0604020202020204" pitchFamily="34" charset="0"/>
              </a:rPr>
              <a:t>It is the responsibility of the entrant to ensure that all information provided in this entry form is true and correct. No changes, including the company name that is to be used for marketing collaterals and the trophy, will be accepted by the </a:t>
            </a:r>
            <a:r>
              <a:rPr lang="en-US" dirty="0" err="1">
                <a:latin typeface="Arial" panose="020B0604020202020204" pitchFamily="34" charset="0"/>
                <a:cs typeface="Arial" panose="020B0604020202020204" pitchFamily="34" charset="0"/>
              </a:rPr>
              <a:t>organiser</a:t>
            </a:r>
            <a:r>
              <a:rPr lang="en-US" dirty="0">
                <a:latin typeface="Arial" panose="020B0604020202020204" pitchFamily="34" charset="0"/>
                <a:cs typeface="Arial" panose="020B0604020202020204" pitchFamily="34" charset="0"/>
              </a:rPr>
              <a:t> once the entry form has been submitted.</a:t>
            </a:r>
          </a:p>
        </p:txBody>
      </p:sp>
    </p:spTree>
    <p:extLst>
      <p:ext uri="{BB962C8B-B14F-4D97-AF65-F5344CB8AC3E}">
        <p14:creationId xmlns:p14="http://schemas.microsoft.com/office/powerpoint/2010/main" val="17763162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Box 11">
            <a:extLst>
              <a:ext uri="{FF2B5EF4-FFF2-40B4-BE49-F238E27FC236}">
                <a16:creationId xmlns:a16="http://schemas.microsoft.com/office/drawing/2014/main" id="{43A6A5AC-3B7A-293A-8008-516551DFD4AB}"/>
              </a:ext>
            </a:extLst>
          </p:cNvPr>
          <p:cNvSpPr txBox="1"/>
          <p:nvPr/>
        </p:nvSpPr>
        <p:spPr>
          <a:xfrm>
            <a:off x="619587" y="1628581"/>
            <a:ext cx="11098937" cy="3539430"/>
          </a:xfrm>
          <a:prstGeom prst="rect">
            <a:avLst/>
          </a:prstGeom>
          <a:noFill/>
        </p:spPr>
        <p:txBody>
          <a:bodyPr wrap="square">
            <a:spAutoFit/>
          </a:bodyPr>
          <a:lstStyle/>
          <a:p>
            <a:r>
              <a:rPr lang="en-US" sz="1400" b="1" u="sng" dirty="0">
                <a:solidFill>
                  <a:schemeClr val="accent2">
                    <a:lumMod val="75000"/>
                  </a:schemeClr>
                </a:solidFill>
                <a:latin typeface="Arial" panose="020B0604020202020204" pitchFamily="34" charset="0"/>
                <a:cs typeface="Arial" panose="020B0604020202020204" pitchFamily="34" charset="0"/>
              </a:rPr>
              <a:t>GUIDELINES</a:t>
            </a:r>
            <a:endParaRPr lang="en-US" sz="1400" dirty="0">
              <a:solidFill>
                <a:schemeClr val="accent2">
                  <a:lumMod val="75000"/>
                </a:schemeClr>
              </a:solidFill>
              <a:latin typeface="Arial" panose="020B0604020202020204" pitchFamily="34" charset="0"/>
              <a:cs typeface="Arial" panose="020B0604020202020204" pitchFamily="34" charset="0"/>
            </a:endParaRPr>
          </a:p>
          <a:p>
            <a:pPr marL="342900" indent="-342900">
              <a:buFont typeface="+mj-lt"/>
              <a:buAutoNum type="arabicPeriod"/>
            </a:pPr>
            <a:r>
              <a:rPr lang="en-US" sz="1400" dirty="0">
                <a:latin typeface="Arial" panose="020B0604020202020204" pitchFamily="34" charset="0"/>
                <a:cs typeface="Arial" panose="020B0604020202020204" pitchFamily="34" charset="0"/>
              </a:rPr>
              <a:t>Please refer to the Employee Experience Awards Malaysia 2026 entry guidelines document  for entry criteria and other specific requirements.</a:t>
            </a:r>
          </a:p>
          <a:p>
            <a:pPr marL="342900" indent="-342900">
              <a:buFont typeface="+mj-lt"/>
              <a:buAutoNum type="arabicPeriod"/>
            </a:pPr>
            <a:r>
              <a:rPr lang="en-US" sz="1400" dirty="0">
                <a:latin typeface="Arial" panose="020B0604020202020204" pitchFamily="34" charset="0"/>
                <a:cs typeface="Arial" panose="020B0604020202020204" pitchFamily="34" charset="0"/>
              </a:rPr>
              <a:t>Any sensitive or confidential information which is to be used for judging purposes only should be highlighted in red.</a:t>
            </a:r>
          </a:p>
          <a:p>
            <a:pPr marL="228600" indent="-228600">
              <a:buAutoNum type="arabicPeriod"/>
            </a:pPr>
            <a:r>
              <a:rPr lang="en-SG" sz="1400" dirty="0">
                <a:latin typeface="Arial" panose="020B0604020202020204" pitchFamily="34" charset="0"/>
                <a:ea typeface="Helvetica Neue" panose="02000503000000020004" pitchFamily="2" charset="0"/>
                <a:cs typeface="Arial" panose="020B0604020202020204" pitchFamily="34" charset="0"/>
              </a:rPr>
              <a:t>  </a:t>
            </a:r>
            <a:r>
              <a:rPr lang="en-GB" sz="1400" dirty="0">
                <a:latin typeface="Arial" panose="020B0604020202020204" pitchFamily="34" charset="0"/>
                <a:ea typeface="Helvetica Neue" panose="02000503000000020004" pitchFamily="2" charset="0"/>
                <a:cs typeface="Arial" panose="020B0604020202020204" pitchFamily="34" charset="0"/>
              </a:rPr>
              <a:t>Refrain from using your own entry template with your company branding, and only use what is provided.</a:t>
            </a:r>
            <a:endParaRPr lang="en-SG" sz="1400" dirty="0">
              <a:latin typeface="Arial" panose="020B0604020202020204" pitchFamily="34" charset="0"/>
              <a:ea typeface="Helvetica Neue" panose="02000503000000020004" pitchFamily="2" charset="0"/>
              <a:cs typeface="Arial" panose="020B0604020202020204" pitchFamily="34" charset="0"/>
            </a:endParaRPr>
          </a:p>
          <a:p>
            <a:pPr marL="342900" indent="-342900">
              <a:buFont typeface="+mj-lt"/>
              <a:buAutoNum type="arabicPeriod"/>
            </a:pPr>
            <a:r>
              <a:rPr lang="en-US" sz="1400" dirty="0">
                <a:latin typeface="Arial" panose="020B0604020202020204" pitchFamily="34" charset="0"/>
                <a:cs typeface="Arial" panose="020B0604020202020204" pitchFamily="34" charset="0"/>
              </a:rPr>
              <a:t>Please use only 10-point font size, Arial. Please be reminded that the limit for your overall entry form is restricted to 2000 words only. Judges can mark you down for exceeding word limit.</a:t>
            </a:r>
          </a:p>
          <a:p>
            <a:pPr marL="342900" indent="-342900">
              <a:buFont typeface="+mj-lt"/>
              <a:buAutoNum type="arabicPeriod"/>
            </a:pPr>
            <a:r>
              <a:rPr lang="en-US" sz="1400" dirty="0">
                <a:latin typeface="Arial" panose="020B0604020202020204" pitchFamily="34" charset="0"/>
                <a:cs typeface="Arial" panose="020B0604020202020204" pitchFamily="34" charset="0"/>
              </a:rPr>
              <a:t>Please take note that we will omit Inc, Corporation, Pte. Ltd, PT, </a:t>
            </a:r>
            <a:r>
              <a:rPr lang="en-US" sz="1400" dirty="0" err="1">
                <a:latin typeface="Arial" panose="020B0604020202020204" pitchFamily="34" charset="0"/>
                <a:cs typeface="Arial" panose="020B0604020202020204" pitchFamily="34" charset="0"/>
              </a:rPr>
              <a:t>Berhad</a:t>
            </a:r>
            <a:r>
              <a:rPr lang="en-US" sz="1400" dirty="0">
                <a:latin typeface="Arial" panose="020B0604020202020204" pitchFamily="34" charset="0"/>
                <a:cs typeface="Arial" panose="020B0604020202020204" pitchFamily="34" charset="0"/>
              </a:rPr>
              <a:t>, </a:t>
            </a:r>
            <a:r>
              <a:rPr lang="en-US" sz="1400" dirty="0" err="1">
                <a:latin typeface="Arial" panose="020B0604020202020204" pitchFamily="34" charset="0"/>
                <a:cs typeface="Arial" panose="020B0604020202020204" pitchFamily="34" charset="0"/>
              </a:rPr>
              <a:t>Sdn</a:t>
            </a:r>
            <a:r>
              <a:rPr lang="en-US" sz="1400" dirty="0">
                <a:latin typeface="Arial" panose="020B0604020202020204" pitchFamily="34" charset="0"/>
                <a:cs typeface="Arial" panose="020B0604020202020204" pitchFamily="34" charset="0"/>
              </a:rPr>
              <a:t>. </a:t>
            </a:r>
            <a:r>
              <a:rPr lang="en-US" sz="1400" dirty="0" err="1">
                <a:latin typeface="Arial" panose="020B0604020202020204" pitchFamily="34" charset="0"/>
                <a:cs typeface="Arial" panose="020B0604020202020204" pitchFamily="34" charset="0"/>
              </a:rPr>
              <a:t>Bhd</a:t>
            </a:r>
            <a:r>
              <a:rPr lang="en-US" sz="1400" dirty="0">
                <a:latin typeface="Arial" panose="020B0604020202020204" pitchFamily="34" charset="0"/>
                <a:cs typeface="Arial" panose="020B0604020202020204" pitchFamily="34" charset="0"/>
              </a:rPr>
              <a:t> and </a:t>
            </a:r>
            <a:r>
              <a:rPr lang="en-US" sz="1400" dirty="0" err="1">
                <a:latin typeface="Arial" panose="020B0604020202020204" pitchFamily="34" charset="0"/>
                <a:cs typeface="Arial" panose="020B0604020202020204" pitchFamily="34" charset="0"/>
              </a:rPr>
              <a:t>etc</a:t>
            </a:r>
            <a:r>
              <a:rPr lang="en-US" sz="1400" dirty="0">
                <a:latin typeface="Arial" panose="020B0604020202020204" pitchFamily="34" charset="0"/>
                <a:cs typeface="Arial" panose="020B0604020202020204" pitchFamily="34" charset="0"/>
              </a:rPr>
              <a:t> in order to follow our editorial design guidelines in all marketing collaterals including trophy.</a:t>
            </a:r>
          </a:p>
          <a:p>
            <a:endParaRPr lang="en-US" sz="1400" dirty="0">
              <a:solidFill>
                <a:schemeClr val="accent2">
                  <a:lumMod val="75000"/>
                </a:schemeClr>
              </a:solidFill>
              <a:latin typeface="Arial" panose="020B0604020202020204" pitchFamily="34" charset="0"/>
              <a:cs typeface="Arial" panose="020B0604020202020204" pitchFamily="34" charset="0"/>
            </a:endParaRPr>
          </a:p>
          <a:p>
            <a:r>
              <a:rPr lang="en-US" sz="1400" b="1" u="sng" dirty="0">
                <a:solidFill>
                  <a:schemeClr val="accent2">
                    <a:lumMod val="75000"/>
                  </a:schemeClr>
                </a:solidFill>
                <a:latin typeface="Arial" panose="020B0604020202020204" pitchFamily="34" charset="0"/>
                <a:cs typeface="Arial" panose="020B0604020202020204" pitchFamily="34" charset="0"/>
              </a:rPr>
              <a:t>HOW TO SUBMIT:</a:t>
            </a:r>
          </a:p>
          <a:p>
            <a:pPr marL="342900" indent="-342900">
              <a:buFont typeface="+mj-lt"/>
              <a:buAutoNum type="arabicPeriod"/>
            </a:pPr>
            <a:r>
              <a:rPr lang="en-US" sz="1400" dirty="0">
                <a:latin typeface="Arial" panose="020B0604020202020204" pitchFamily="34" charset="0"/>
                <a:cs typeface="Arial" panose="020B0604020202020204" pitchFamily="34" charset="0"/>
              </a:rPr>
              <a:t>Once you are ready to submit your nomination, please save this file as a PDF document.</a:t>
            </a:r>
          </a:p>
          <a:p>
            <a:pPr marL="342900" indent="-342900">
              <a:buFont typeface="+mj-lt"/>
              <a:buAutoNum type="arabicPeriod"/>
            </a:pPr>
            <a:r>
              <a:rPr lang="en-US" sz="1400" dirty="0">
                <a:latin typeface="Arial" panose="020B0604020202020204" pitchFamily="34" charset="0"/>
                <a:cs typeface="Arial" panose="020B0604020202020204" pitchFamily="34" charset="0"/>
              </a:rPr>
              <a:t>Remember to prepare and upload your supporting documents and images, if any, on the online submission page.</a:t>
            </a:r>
          </a:p>
          <a:p>
            <a:pPr marL="342900" indent="-342900">
              <a:buFont typeface="+mj-lt"/>
              <a:buAutoNum type="arabicPeriod"/>
            </a:pPr>
            <a:r>
              <a:rPr lang="en-US" sz="1400" dirty="0">
                <a:latin typeface="Arial" panose="020B0604020202020204" pitchFamily="34" charset="0"/>
                <a:cs typeface="Arial" panose="020B0604020202020204" pitchFamily="34" charset="0"/>
              </a:rPr>
              <a:t>Upload this core award entry form document along with the supporting documents and images, if any, </a:t>
            </a:r>
            <a:r>
              <a:rPr lang="en-US" sz="1400" b="1" dirty="0">
                <a:highlight>
                  <a:srgbClr val="FFFF00"/>
                </a:highlight>
                <a:latin typeface="Arial" panose="020B0604020202020204" pitchFamily="34" charset="0"/>
                <a:cs typeface="Arial" panose="020B0604020202020204" pitchFamily="34" charset="0"/>
                <a:hlinkClick r:id="rId2"/>
              </a:rPr>
              <a:t>here</a:t>
            </a:r>
            <a:r>
              <a:rPr lang="en-US" sz="1400" dirty="0">
                <a:highlight>
                  <a:srgbClr val="FFFF00"/>
                </a:highlight>
                <a:latin typeface="Arial" panose="020B0604020202020204" pitchFamily="34" charset="0"/>
                <a:cs typeface="Arial" panose="020B0604020202020204" pitchFamily="34" charset="0"/>
                <a:hlinkClick r:id="rId2"/>
              </a:rPr>
              <a:t>.</a:t>
            </a:r>
            <a:endParaRPr lang="en-US" sz="1400" dirty="0">
              <a:highlight>
                <a:srgbClr val="FFFF00"/>
              </a:highlight>
              <a:latin typeface="Arial" panose="020B0604020202020204" pitchFamily="34" charset="0"/>
              <a:cs typeface="Arial" panose="020B0604020202020204" pitchFamily="34" charset="0"/>
            </a:endParaRPr>
          </a:p>
          <a:p>
            <a:endParaRPr lang="en-US" sz="1400" dirty="0">
              <a:solidFill>
                <a:schemeClr val="accent2">
                  <a:lumMod val="75000"/>
                </a:schemeClr>
              </a:solidFill>
              <a:latin typeface="Arial" panose="020B0604020202020204" pitchFamily="34" charset="0"/>
              <a:cs typeface="Arial" panose="020B0604020202020204" pitchFamily="34" charset="0"/>
            </a:endParaRPr>
          </a:p>
          <a:p>
            <a:endParaRPr lang="en-US" sz="1400" b="1" u="sng" dirty="0">
              <a:solidFill>
                <a:schemeClr val="accent2">
                  <a:lumMod val="75000"/>
                </a:schemeClr>
              </a:solidFill>
              <a:latin typeface="Arial" panose="020B0604020202020204" pitchFamily="34" charset="0"/>
              <a:cs typeface="Arial" panose="020B0604020202020204" pitchFamily="34" charset="0"/>
            </a:endParaRPr>
          </a:p>
        </p:txBody>
      </p:sp>
      <p:sp>
        <p:nvSpPr>
          <p:cNvPr id="2" name="TextBox 1">
            <a:extLst>
              <a:ext uri="{FF2B5EF4-FFF2-40B4-BE49-F238E27FC236}">
                <a16:creationId xmlns:a16="http://schemas.microsoft.com/office/drawing/2014/main" id="{B11F1758-2949-AA09-6DA6-FF9F36B79039}"/>
              </a:ext>
            </a:extLst>
          </p:cNvPr>
          <p:cNvSpPr txBox="1"/>
          <p:nvPr/>
        </p:nvSpPr>
        <p:spPr>
          <a:xfrm>
            <a:off x="569824" y="4722588"/>
            <a:ext cx="10745098" cy="3754874"/>
          </a:xfrm>
          <a:prstGeom prst="rect">
            <a:avLst/>
          </a:prstGeom>
          <a:noFill/>
        </p:spPr>
        <p:txBody>
          <a:bodyPr wrap="square" numCol="2">
            <a:spAutoFit/>
          </a:bodyPr>
          <a:lstStyle/>
          <a:p>
            <a:r>
              <a:rPr lang="en-US" sz="1400" b="1" u="sng" dirty="0">
                <a:solidFill>
                  <a:schemeClr val="accent2">
                    <a:lumMod val="75000"/>
                  </a:schemeClr>
                </a:solidFill>
                <a:latin typeface="Arial" panose="020B0604020202020204" pitchFamily="34" charset="0"/>
                <a:cs typeface="Arial" panose="020B0604020202020204" pitchFamily="34" charset="0"/>
              </a:rPr>
              <a:t>CONTACT US:</a:t>
            </a:r>
            <a:br>
              <a:rPr lang="en-US" sz="1400" b="1" u="sng" dirty="0">
                <a:solidFill>
                  <a:schemeClr val="accent2">
                    <a:lumMod val="75000"/>
                  </a:schemeClr>
                </a:solidFill>
                <a:latin typeface="Arial" panose="020B0604020202020204" pitchFamily="34" charset="0"/>
                <a:cs typeface="Arial" panose="020B0604020202020204" pitchFamily="34" charset="0"/>
              </a:rPr>
            </a:br>
            <a:endParaRPr lang="en-US" sz="1400" b="1" u="sng" dirty="0">
              <a:solidFill>
                <a:schemeClr val="accent2">
                  <a:lumMod val="75000"/>
                </a:schemeClr>
              </a:solidFill>
              <a:latin typeface="Arial" panose="020B0604020202020204" pitchFamily="34" charset="0"/>
              <a:cs typeface="Arial" panose="020B0604020202020204" pitchFamily="34" charset="0"/>
            </a:endParaRPr>
          </a:p>
          <a:p>
            <a:r>
              <a:rPr lang="en-US" sz="1400" b="1" dirty="0">
                <a:latin typeface="Arial" panose="020B0604020202020204" pitchFamily="34" charset="0"/>
                <a:ea typeface="Helvetica Neue" panose="02000503000000020004" pitchFamily="2" charset="0"/>
                <a:cs typeface="Arial" panose="020B0604020202020204" pitchFamily="34" charset="0"/>
              </a:rPr>
              <a:t>Adrian Ray</a:t>
            </a:r>
            <a:br>
              <a:rPr lang="en-SG" sz="1400" b="0" i="0" dirty="0">
                <a:solidFill>
                  <a:srgbClr val="000000"/>
                </a:solidFill>
                <a:effectLst/>
                <a:latin typeface="Arial" panose="020B0604020202020204" pitchFamily="34" charset="0"/>
                <a:cs typeface="Arial" panose="020B0604020202020204" pitchFamily="34" charset="0"/>
              </a:rPr>
            </a:br>
            <a:r>
              <a:rPr lang="en-SG" sz="1400" b="0" i="1" u="none" strike="noStrike" dirty="0">
                <a:solidFill>
                  <a:srgbClr val="000000"/>
                </a:solidFill>
                <a:effectLst/>
                <a:latin typeface="Arial" panose="020B0604020202020204" pitchFamily="34" charset="0"/>
                <a:cs typeface="Arial" panose="020B0604020202020204" pitchFamily="34" charset="0"/>
              </a:rPr>
              <a:t>Senior Regional Project Manager</a:t>
            </a:r>
            <a:r>
              <a:rPr lang="en-SG" sz="1400" b="0" i="1" dirty="0">
                <a:solidFill>
                  <a:srgbClr val="000000"/>
                </a:solidFill>
                <a:effectLst/>
                <a:latin typeface="Arial" panose="020B0604020202020204" pitchFamily="34" charset="0"/>
                <a:cs typeface="Arial" panose="020B0604020202020204" pitchFamily="34" charset="0"/>
              </a:rPr>
              <a:t> </a:t>
            </a:r>
            <a:br>
              <a:rPr lang="en-SG" sz="1400" b="0" i="1" dirty="0">
                <a:solidFill>
                  <a:srgbClr val="000000"/>
                </a:solidFill>
                <a:effectLst/>
                <a:latin typeface="Arial" panose="020B0604020202020204" pitchFamily="34" charset="0"/>
                <a:cs typeface="Arial" panose="020B0604020202020204" pitchFamily="34" charset="0"/>
              </a:rPr>
            </a:br>
            <a:r>
              <a:rPr lang="en-SG" sz="1400" b="0" i="0" u="none" strike="noStrike" dirty="0">
                <a:solidFill>
                  <a:srgbClr val="000000"/>
                </a:solidFill>
                <a:effectLst/>
                <a:latin typeface="Arial" panose="020B0604020202020204" pitchFamily="34" charset="0"/>
                <a:cs typeface="Arial" panose="020B0604020202020204" pitchFamily="34" charset="0"/>
              </a:rPr>
              <a:t>Tel: </a:t>
            </a:r>
            <a:r>
              <a:rPr lang="en-US" sz="1400" b="0" i="0" dirty="0">
                <a:solidFill>
                  <a:srgbClr val="000000"/>
                </a:solidFill>
                <a:effectLst/>
                <a:latin typeface="Arial" panose="020B0604020202020204" pitchFamily="34" charset="0"/>
                <a:cs typeface="Arial" panose="020B0604020202020204" pitchFamily="34" charset="0"/>
              </a:rPr>
              <a:t>+65 6692 9031 (Ext 812)</a:t>
            </a:r>
            <a:br>
              <a:rPr lang="en-SG" sz="1400" b="0" i="0" dirty="0">
                <a:solidFill>
                  <a:srgbClr val="000000"/>
                </a:solidFill>
                <a:effectLst/>
                <a:latin typeface="Arial" panose="020B0604020202020204" pitchFamily="34" charset="0"/>
                <a:cs typeface="Arial" panose="020B0604020202020204" pitchFamily="34" charset="0"/>
              </a:rPr>
            </a:br>
            <a:r>
              <a:rPr lang="en-SG" sz="1400" b="0" i="0" u="none" strike="noStrike" dirty="0">
                <a:solidFill>
                  <a:srgbClr val="000000"/>
                </a:solidFill>
                <a:effectLst/>
                <a:latin typeface="Arial" panose="020B0604020202020204" pitchFamily="34" charset="0"/>
                <a:cs typeface="Arial" panose="020B0604020202020204" pitchFamily="34" charset="0"/>
              </a:rPr>
              <a:t>Mobile: </a:t>
            </a:r>
            <a:r>
              <a:rPr lang="en-SG" sz="1400" b="0" i="0" dirty="0">
                <a:solidFill>
                  <a:srgbClr val="000000"/>
                </a:solidFill>
                <a:effectLst/>
                <a:latin typeface="Arial" panose="020B0604020202020204" pitchFamily="34" charset="0"/>
                <a:cs typeface="Arial" panose="020B0604020202020204" pitchFamily="34" charset="0"/>
              </a:rPr>
              <a:t>+63 9975 330 853</a:t>
            </a:r>
            <a:br>
              <a:rPr lang="en-SG" sz="1400" b="0" i="0" dirty="0">
                <a:solidFill>
                  <a:srgbClr val="000000"/>
                </a:solidFill>
                <a:effectLst/>
                <a:latin typeface="Arial" panose="020B0604020202020204" pitchFamily="34" charset="0"/>
                <a:cs typeface="Arial" panose="020B0604020202020204" pitchFamily="34" charset="0"/>
              </a:rPr>
            </a:br>
            <a:r>
              <a:rPr lang="en-SG" sz="1400" b="0" i="0" dirty="0">
                <a:solidFill>
                  <a:srgbClr val="000000"/>
                </a:solidFill>
                <a:effectLst/>
                <a:latin typeface="Arial" panose="020B0604020202020204" pitchFamily="34" charset="0"/>
                <a:cs typeface="Arial" panose="020B0604020202020204" pitchFamily="34" charset="0"/>
              </a:rPr>
              <a:t>Email: </a:t>
            </a:r>
            <a:r>
              <a:rPr lang="en-US" sz="1400" b="0" dirty="0">
                <a:latin typeface="Arial" panose="020B0604020202020204" pitchFamily="34" charset="0"/>
                <a:ea typeface="Helvetica Neue" panose="02000503000000020004" pitchFamily="2" charset="0"/>
                <a:cs typeface="Arial" panose="020B0604020202020204" pitchFamily="34" charset="0"/>
                <a:hlinkClick r:id="rId3"/>
              </a:rPr>
              <a:t>adrianr@humanresourcesonline.net</a:t>
            </a:r>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br>
              <a:rPr lang="en-SG" sz="1400" b="1" i="0" dirty="0">
                <a:solidFill>
                  <a:srgbClr val="000000"/>
                </a:solidFill>
                <a:effectLst/>
                <a:latin typeface="Arial" panose="020B0604020202020204" pitchFamily="34" charset="0"/>
                <a:cs typeface="Arial" panose="020B0604020202020204" pitchFamily="34" charset="0"/>
              </a:rPr>
            </a:br>
            <a:endParaRPr lang="en-SG" sz="1400" b="1" i="0" dirty="0">
              <a:solidFill>
                <a:srgbClr val="000000"/>
              </a:solidFill>
              <a:effectLst/>
              <a:latin typeface="Arial" panose="020B0604020202020204" pitchFamily="34" charset="0"/>
              <a:cs typeface="Arial" panose="020B0604020202020204" pitchFamily="34" charset="0"/>
            </a:endParaRPr>
          </a:p>
          <a:p>
            <a:endParaRPr lang="en-SG" sz="1400" b="1" u="sng" dirty="0">
              <a:solidFill>
                <a:srgbClr val="000000"/>
              </a:solidFill>
              <a:latin typeface="Arial" panose="020B0604020202020204" pitchFamily="34" charset="0"/>
              <a:cs typeface="Arial" panose="020B0604020202020204" pitchFamily="34" charset="0"/>
            </a:endParaRPr>
          </a:p>
          <a:p>
            <a:endParaRPr lang="en-SG" sz="1400" b="1" u="sng" dirty="0">
              <a:solidFill>
                <a:srgbClr val="000000"/>
              </a:solidFill>
              <a:latin typeface="Arial" panose="020B0604020202020204" pitchFamily="34" charset="0"/>
              <a:cs typeface="Arial" panose="020B0604020202020204" pitchFamily="34" charset="0"/>
            </a:endParaRPr>
          </a:p>
          <a:p>
            <a:br>
              <a:rPr lang="en-US" sz="1400" b="1" u="sng" dirty="0">
                <a:solidFill>
                  <a:schemeClr val="accent2">
                    <a:lumMod val="75000"/>
                  </a:schemeClr>
                </a:solidFill>
                <a:latin typeface="Arial" panose="020B0604020202020204" pitchFamily="34" charset="0"/>
                <a:cs typeface="Arial" panose="020B0604020202020204" pitchFamily="34" charset="0"/>
              </a:rPr>
            </a:br>
            <a:br>
              <a:rPr lang="en-US" sz="1400" b="1" u="sng" dirty="0">
                <a:solidFill>
                  <a:schemeClr val="accent2">
                    <a:lumMod val="75000"/>
                  </a:schemeClr>
                </a:solidFill>
                <a:latin typeface="Arial" panose="020B0604020202020204" pitchFamily="34" charset="0"/>
                <a:cs typeface="Arial" panose="020B0604020202020204" pitchFamily="34" charset="0"/>
              </a:rPr>
            </a:br>
            <a:r>
              <a:rPr lang="en-GB" sz="1400" b="1" i="0" kern="1200" dirty="0">
                <a:solidFill>
                  <a:schemeClr val="dk1"/>
                </a:solidFill>
                <a:effectLst/>
                <a:latin typeface="Arial" panose="020B0604020202020204" pitchFamily="34" charset="0"/>
                <a:ea typeface="+mn-ea"/>
                <a:cs typeface="Arial" panose="020B0604020202020204" pitchFamily="34" charset="0"/>
              </a:rPr>
              <a:t>Sandra </a:t>
            </a:r>
            <a:r>
              <a:rPr lang="en-GB" sz="1400" b="1" i="0" kern="1200" dirty="0" err="1">
                <a:solidFill>
                  <a:schemeClr val="dk1"/>
                </a:solidFill>
                <a:effectLst/>
                <a:latin typeface="Arial" panose="020B0604020202020204" pitchFamily="34" charset="0"/>
                <a:ea typeface="+mn-ea"/>
                <a:cs typeface="Arial" panose="020B0604020202020204" pitchFamily="34" charset="0"/>
              </a:rPr>
              <a:t>Rones</a:t>
            </a:r>
            <a:br>
              <a:rPr lang="en-US" sz="1400" b="0" i="0" dirty="0">
                <a:solidFill>
                  <a:srgbClr val="000000"/>
                </a:solidFill>
                <a:effectLst/>
                <a:latin typeface="Arial" panose="020B0604020202020204" pitchFamily="34" charset="0"/>
                <a:cs typeface="Arial" panose="020B0604020202020204" pitchFamily="34" charset="0"/>
              </a:rPr>
            </a:br>
            <a:r>
              <a:rPr lang="en-US" sz="1400" b="0" i="1" u="none" strike="noStrike" dirty="0">
                <a:solidFill>
                  <a:srgbClr val="000000"/>
                </a:solidFill>
                <a:effectLst/>
                <a:latin typeface="Arial" panose="020B0604020202020204" pitchFamily="34" charset="0"/>
                <a:cs typeface="Arial" panose="020B0604020202020204" pitchFamily="34" charset="0"/>
              </a:rPr>
              <a:t>Regional Project Manager</a:t>
            </a:r>
            <a:r>
              <a:rPr lang="en-US" sz="1400" b="0" i="1" dirty="0">
                <a:solidFill>
                  <a:srgbClr val="000000"/>
                </a:solidFill>
                <a:effectLst/>
                <a:latin typeface="Arial" panose="020B0604020202020204" pitchFamily="34" charset="0"/>
                <a:cs typeface="Arial" panose="020B0604020202020204" pitchFamily="34" charset="0"/>
              </a:rPr>
              <a:t> </a:t>
            </a:r>
            <a:br>
              <a:rPr lang="en-US" sz="1400" b="0" i="0" dirty="0">
                <a:solidFill>
                  <a:srgbClr val="000000"/>
                </a:solidFill>
                <a:effectLst/>
                <a:latin typeface="Arial" panose="020B0604020202020204" pitchFamily="34" charset="0"/>
                <a:cs typeface="Arial" panose="020B0604020202020204" pitchFamily="34" charset="0"/>
              </a:rPr>
            </a:br>
            <a:r>
              <a:rPr lang="en-US" sz="1400" b="0" i="0" u="none" strike="noStrike" dirty="0">
                <a:solidFill>
                  <a:srgbClr val="000000"/>
                </a:solidFill>
                <a:effectLst/>
                <a:latin typeface="Arial" panose="020B0604020202020204" pitchFamily="34" charset="0"/>
                <a:cs typeface="Arial" panose="020B0604020202020204" pitchFamily="34" charset="0"/>
              </a:rPr>
              <a:t>Tel: </a:t>
            </a:r>
            <a:r>
              <a:rPr lang="en-US" sz="1400" b="0" i="0" dirty="0">
                <a:solidFill>
                  <a:srgbClr val="000000"/>
                </a:solidFill>
                <a:effectLst/>
                <a:latin typeface="Arial" panose="020B0604020202020204" pitchFamily="34" charset="0"/>
                <a:cs typeface="Arial" panose="020B0604020202020204" pitchFamily="34" charset="0"/>
              </a:rPr>
              <a:t>+65 6692 9031 (Ext 819)</a:t>
            </a:r>
            <a:br>
              <a:rPr lang="en-US" sz="1400" b="0" i="0" dirty="0">
                <a:solidFill>
                  <a:srgbClr val="000000"/>
                </a:solidFill>
                <a:effectLst/>
                <a:latin typeface="Arial" panose="020B0604020202020204" pitchFamily="34" charset="0"/>
                <a:cs typeface="Arial" panose="020B0604020202020204" pitchFamily="34" charset="0"/>
              </a:rPr>
            </a:br>
            <a:r>
              <a:rPr lang="en-US" sz="1400" b="0" i="0" u="none" strike="noStrike" dirty="0">
                <a:solidFill>
                  <a:srgbClr val="000000"/>
                </a:solidFill>
                <a:effectLst/>
                <a:latin typeface="Arial" panose="020B0604020202020204" pitchFamily="34" charset="0"/>
                <a:cs typeface="Arial" panose="020B0604020202020204" pitchFamily="34" charset="0"/>
              </a:rPr>
              <a:t>Mobile: </a:t>
            </a:r>
            <a:r>
              <a:rPr lang="en-SG" sz="1400" b="0" i="0" dirty="0">
                <a:solidFill>
                  <a:srgbClr val="000000"/>
                </a:solidFill>
                <a:effectLst/>
                <a:latin typeface="Arial" panose="020B0604020202020204" pitchFamily="34" charset="0"/>
                <a:cs typeface="Arial" panose="020B0604020202020204" pitchFamily="34" charset="0"/>
              </a:rPr>
              <a:t>+63 9322 917 178</a:t>
            </a:r>
            <a:br>
              <a:rPr lang="en-US" sz="1400" b="0" i="0" dirty="0">
                <a:solidFill>
                  <a:srgbClr val="000000"/>
                </a:solidFill>
                <a:effectLst/>
                <a:latin typeface="Arial" panose="020B0604020202020204" pitchFamily="34" charset="0"/>
                <a:cs typeface="Arial" panose="020B0604020202020204" pitchFamily="34" charset="0"/>
              </a:rPr>
            </a:br>
            <a:r>
              <a:rPr lang="en-US" sz="1400" b="0" i="0" dirty="0">
                <a:solidFill>
                  <a:srgbClr val="000000"/>
                </a:solidFill>
                <a:effectLst/>
                <a:latin typeface="Arial" panose="020B0604020202020204" pitchFamily="34" charset="0"/>
                <a:cs typeface="Arial" panose="020B0604020202020204" pitchFamily="34" charset="0"/>
              </a:rPr>
              <a:t>Email: </a:t>
            </a:r>
            <a:r>
              <a:rPr lang="en-SG" sz="1400" b="0" i="0" dirty="0">
                <a:solidFill>
                  <a:srgbClr val="000000"/>
                </a:solidFill>
                <a:effectLst/>
                <a:latin typeface="Arial" panose="020B0604020202020204" pitchFamily="34" charset="0"/>
                <a:cs typeface="Arial" panose="020B0604020202020204" pitchFamily="34" charset="0"/>
                <a:hlinkClick r:id="rId4"/>
              </a:rPr>
              <a:t>sandrar@humanresourcesonline.net</a:t>
            </a:r>
            <a:r>
              <a:rPr lang="en-US" sz="1400" b="0" i="0" dirty="0">
                <a:solidFill>
                  <a:srgbClr val="000000"/>
                </a:solidFill>
                <a:effectLst/>
                <a:latin typeface="Arial" panose="020B0604020202020204" pitchFamily="34" charset="0"/>
                <a:cs typeface="Arial" panose="020B0604020202020204" pitchFamily="34" charset="0"/>
              </a:rPr>
              <a:t> </a:t>
            </a:r>
          </a:p>
        </p:txBody>
      </p:sp>
    </p:spTree>
    <p:extLst>
      <p:ext uri="{BB962C8B-B14F-4D97-AF65-F5344CB8AC3E}">
        <p14:creationId xmlns:p14="http://schemas.microsoft.com/office/powerpoint/2010/main" val="158015545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05528"/>
            <a:ext cx="11823576" cy="4762108"/>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AU" sz="1050" b="1" u="sng" dirty="0">
                <a:effectLst/>
                <a:latin typeface="Arial" panose="020B0604020202020204" pitchFamily="34" charset="0"/>
                <a:ea typeface="Calibri" panose="020F0502020204030204" pitchFamily="34" charset="0"/>
                <a:cs typeface="Times New Roman" panose="02020603050405020304" pitchFamily="18" charset="0"/>
              </a:rPr>
              <a:t>Section 1: Vision and Goal</a:t>
            </a:r>
            <a:endParaRPr lang="en-SG" sz="105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50" dirty="0">
                <a:effectLst/>
                <a:latin typeface="Arial" panose="020B0604020202020204" pitchFamily="34" charset="0"/>
                <a:ea typeface="Calibri" panose="020F0502020204030204" pitchFamily="34" charset="0"/>
                <a:cs typeface="Times New Roman" panose="02020603050405020304" pitchFamily="18" charset="0"/>
              </a:rPr>
              <a:t>This section is for you to provide an overview of what your nominee for the individual category set out to do over the past 12 months. </a:t>
            </a:r>
            <a:endParaRPr lang="en-SG" sz="105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50"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5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50" i="1"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5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AU" sz="1050" dirty="0">
                <a:effectLst/>
                <a:latin typeface="Arial" panose="020B0604020202020204" pitchFamily="34" charset="0"/>
                <a:ea typeface="Calibri" panose="020F0502020204030204" pitchFamily="34" charset="0"/>
                <a:cs typeface="Times New Roman" panose="02020603050405020304" pitchFamily="18" charset="0"/>
              </a:rPr>
              <a:t> </a:t>
            </a:r>
            <a:endParaRPr lang="en-SG" sz="105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50" i="1" dirty="0">
                <a:effectLst/>
                <a:latin typeface="Arial" panose="020B0604020202020204" pitchFamily="34" charset="0"/>
                <a:ea typeface="SimSun" panose="02010600030101010101" pitchFamily="2" charset="-122"/>
              </a:rPr>
              <a:t>What is the name and job title of your nominee? Please provide a brief background about your nominee including experience, personal goals and vision. </a:t>
            </a:r>
            <a:endParaRPr lang="en-SG" sz="105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50" i="1" dirty="0">
                <a:effectLst/>
                <a:latin typeface="Arial" panose="020B0604020202020204" pitchFamily="34" charset="0"/>
                <a:ea typeface="SimSun" panose="02010600030101010101" pitchFamily="2" charset="-122"/>
              </a:rPr>
              <a:t>What are the areas your nominee is responsible for?</a:t>
            </a:r>
            <a:endParaRPr lang="en-SG" sz="105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50" i="1" dirty="0">
                <a:effectLst/>
                <a:latin typeface="Arial" panose="020B0604020202020204" pitchFamily="34" charset="0"/>
                <a:ea typeface="SimSun" panose="02010600030101010101" pitchFamily="2" charset="-122"/>
              </a:rPr>
              <a:t>Please highlight the personality and traits of your nominee. You may include some case study to further elaborate on this. How did these traits benefit the business? </a:t>
            </a:r>
            <a:endParaRPr lang="en-SG" sz="105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50" i="1" dirty="0">
                <a:effectLst/>
                <a:latin typeface="Arial" panose="020B0604020202020204" pitchFamily="34" charset="0"/>
                <a:ea typeface="SimSun" panose="02010600030101010101" pitchFamily="2" charset="-122"/>
              </a:rPr>
              <a:t>How would the nominee’s peers describe him / her?</a:t>
            </a:r>
            <a:endParaRPr lang="en-SG" sz="105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50" i="1" dirty="0">
                <a:effectLst/>
                <a:latin typeface="Arial" panose="020B0604020202020204" pitchFamily="34" charset="0"/>
                <a:ea typeface="SimSun" panose="02010600030101010101" pitchFamily="2" charset="-122"/>
              </a:rPr>
              <a:t>What did your nominee set out to achieve 12 months ago?</a:t>
            </a:r>
            <a:endParaRPr lang="en-SG" sz="105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50" i="1" dirty="0">
                <a:effectLst/>
                <a:latin typeface="Arial" panose="020B0604020202020204" pitchFamily="34" charset="0"/>
                <a:ea typeface="SimSun" panose="02010600030101010101" pitchFamily="2" charset="-122"/>
              </a:rPr>
              <a:t>What are some initiatives / programmes led by this individual from his/her managerial leadership?</a:t>
            </a:r>
            <a:endParaRPr lang="en-SG" sz="105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50" i="1" dirty="0">
                <a:effectLst/>
                <a:latin typeface="Arial" panose="020B0604020202020204" pitchFamily="34" charset="0"/>
                <a:ea typeface="SimSun" panose="02010600030101010101" pitchFamily="2" charset="-122"/>
              </a:rPr>
              <a:t>Please include some testimonials from peers / senior management / clients.  Feel free to include graphs, charts that will strengthen your business case. </a:t>
            </a:r>
            <a:endParaRPr lang="en-SG" sz="1050" dirty="0">
              <a:effectLst/>
              <a:latin typeface="Times New Roman" panose="02020603050405020304" pitchFamily="18" charset="0"/>
              <a:ea typeface="SimSun" panose="02010600030101010101" pitchFamily="2" charset="-122"/>
            </a:endParaRPr>
          </a:p>
          <a:p>
            <a:pPr marL="0" marR="0">
              <a:lnSpc>
                <a:spcPct val="115000"/>
              </a:lnSpc>
              <a:spcBef>
                <a:spcPts val="0"/>
              </a:spcBef>
              <a:spcAft>
                <a:spcPts val="1000"/>
              </a:spcAft>
            </a:pPr>
            <a:r>
              <a:rPr lang="en-AU" sz="1050" b="1"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5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AU" sz="1050" b="1" i="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5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7956455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33236"/>
            <a:ext cx="11823576" cy="4814298"/>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10029629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70183"/>
            <a:ext cx="11823576" cy="4777352"/>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AU" sz="1000" b="1" u="sng" dirty="0">
                <a:effectLst/>
                <a:latin typeface="Arial" panose="020B0604020202020204" pitchFamily="34" charset="0"/>
                <a:ea typeface="Calibri" panose="020F0502020204030204" pitchFamily="34" charset="0"/>
                <a:cs typeface="Times New Roman" panose="02020603050405020304" pitchFamily="18" charset="0"/>
              </a:rPr>
              <a:t>Section 2: Business Contribution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share the role that the nominee played in driving workplace transformation.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What was the nominee’s contribution to business transformation?</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What is the communication style of the nominee? </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Who were the nominee’s key stakeholders? How did he / she maintain continued support from key stakeholders?</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Please outline the strengths of your nominee.</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How has your nominee inspired his / her peers? Please share some examples to illustrate this. </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What are some values that your nominee believes in which has shaped the workplace culture?</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Please include some testimonials from peers / senior management / clients.  Feel free to include graphs, charts that will strengthen your business case. </a:t>
            </a:r>
            <a:endParaRPr lang="en-SG" sz="1000" dirty="0">
              <a:effectLst/>
              <a:latin typeface="Times New Roman" panose="02020603050405020304" pitchFamily="18" charset="0"/>
              <a:ea typeface="SimSun" panose="02010600030101010101" pitchFamily="2" charset="-122"/>
            </a:endParaRPr>
          </a:p>
          <a:p>
            <a:pPr marL="0" marR="0">
              <a:lnSpc>
                <a:spcPct val="115000"/>
              </a:lnSpc>
              <a:spcBef>
                <a:spcPts val="0"/>
              </a:spcBef>
              <a:spcAft>
                <a:spcPts val="1000"/>
              </a:spcAft>
            </a:pPr>
            <a:r>
              <a:rPr lang="en-AU" sz="1000" b="1"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AU" sz="1000" b="1" i="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5353660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96291"/>
            <a:ext cx="11823576" cy="4851243"/>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77050642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33236"/>
            <a:ext cx="11823576" cy="4814298"/>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AU" sz="1000" b="1" u="sng" dirty="0">
                <a:effectLst/>
                <a:latin typeface="Arial" panose="020B0604020202020204" pitchFamily="34" charset="0"/>
                <a:ea typeface="Calibri" panose="020F0502020204030204" pitchFamily="34" charset="0"/>
                <a:cs typeface="Times New Roman" panose="02020603050405020304" pitchFamily="18" charset="0"/>
              </a:rPr>
              <a:t>Section 3: Leadership Impact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outline how your nominee’s leadership capabilities.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What business metrics did your nominee achieve?</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How does your nominee engage with his / her peers?</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Describe your nominee’s leadership style and its impact on the team. </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How has the nominee displayed inspirational traits in his / her leadership? What is the impact?</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What was the feedback from his / her stakeholders?</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Please provide some evidence of success. You may use metrics, anecdotes and case studies.</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Please include some testimonials from peers / senior management/clients.  Feel free to include graphs, charts that will strengthen your business case. </a:t>
            </a:r>
            <a:endParaRPr lang="en-SG" sz="1000" dirty="0">
              <a:effectLst/>
              <a:latin typeface="Times New Roman" panose="02020603050405020304" pitchFamily="18" charset="0"/>
              <a:ea typeface="SimSun" panose="02010600030101010101" pitchFamily="2" charset="-122"/>
            </a:endParaRPr>
          </a:p>
          <a:p>
            <a:pPr marL="0" marR="0">
              <a:lnSpc>
                <a:spcPct val="115000"/>
              </a:lnSpc>
              <a:spcBef>
                <a:spcPts val="0"/>
              </a:spcBef>
              <a:spcAft>
                <a:spcPts val="1000"/>
              </a:spcAft>
            </a:pPr>
            <a:r>
              <a:rPr lang="en-AU" sz="1000" b="1"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AU" sz="1000" b="1" i="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37894040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70182"/>
            <a:ext cx="11823576" cy="4777352"/>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64686732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156</TotalTime>
  <Words>1394</Words>
  <Application>Microsoft Office PowerPoint</Application>
  <PresentationFormat>Widescreen</PresentationFormat>
  <Paragraphs>354</Paragraphs>
  <Slides>12</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12</vt:i4>
      </vt:variant>
    </vt:vector>
  </HeadingPairs>
  <TitlesOfParts>
    <vt:vector size="17" baseType="lpstr">
      <vt:lpstr>Arial</vt:lpstr>
      <vt:lpstr>Calibri</vt:lpstr>
      <vt:lpstr>Calibri Light</vt:lpstr>
      <vt:lpstr>Times New Roman</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University at Buffalo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Nadira Putri</dc:creator>
  <cp:lastModifiedBy>Joleen Quek</cp:lastModifiedBy>
  <cp:revision>50</cp:revision>
  <dcterms:created xsi:type="dcterms:W3CDTF">2023-03-16T08:53:29Z</dcterms:created>
  <dcterms:modified xsi:type="dcterms:W3CDTF">2025-10-27T07:29:20Z</dcterms:modified>
</cp:coreProperties>
</file>

<file path=docProps/thumbnail.jpeg>
</file>